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notesMasterIdLst>
    <p:notesMasterId r:id="rId12"/>
  </p:notesMasterIdLst>
  <p:sldIdLst>
    <p:sldId id="256" r:id="rId2"/>
    <p:sldId id="257" r:id="rId3"/>
    <p:sldId id="264" r:id="rId4"/>
    <p:sldId id="260" r:id="rId5"/>
    <p:sldId id="261" r:id="rId6"/>
    <p:sldId id="258" r:id="rId7"/>
    <p:sldId id="259" r:id="rId8"/>
    <p:sldId id="265"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6" autoAdjust="0"/>
    <p:restoredTop sz="82899" autoAdjust="0"/>
  </p:normalViewPr>
  <p:slideViewPr>
    <p:cSldViewPr snapToGrid="0">
      <p:cViewPr varScale="1">
        <p:scale>
          <a:sx n="66" d="100"/>
          <a:sy n="66" d="100"/>
        </p:scale>
        <p:origin x="29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7481A-09DF-4C5E-B691-6F99F27CE65B}" type="datetimeFigureOut">
              <a:rPr kumimoji="1" lang="ja-JP" altLang="en-US" smtClean="0"/>
              <a:t>2017/4/3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BB9B4-F310-48CF-83A9-D08A177A6D72}" type="slidenum">
              <a:rPr kumimoji="1" lang="ja-JP" altLang="en-US" smtClean="0"/>
              <a:t>‹#›</a:t>
            </a:fld>
            <a:endParaRPr kumimoji="1" lang="ja-JP" altLang="en-US"/>
          </a:p>
        </p:txBody>
      </p:sp>
    </p:spTree>
    <p:extLst>
      <p:ext uri="{BB962C8B-B14F-4D97-AF65-F5344CB8AC3E}">
        <p14:creationId xmlns:p14="http://schemas.microsoft.com/office/powerpoint/2010/main" val="25446387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こんにちは</a:t>
            </a:r>
            <a:br>
              <a:rPr lang="ja-JP" altLang="en-US" dirty="0" smtClean="0"/>
            </a:br>
            <a:r>
              <a:rPr lang="ja-JP" altLang="en-US" dirty="0" smtClean="0"/>
              <a:t>私たちは自律移動ロボット開発プロジェクト・サーキットです。</a:t>
            </a:r>
            <a:endParaRPr lang="en-US" altLang="ja-JP" dirty="0" smtClean="0"/>
          </a:p>
          <a:p>
            <a:r>
              <a:rPr kumimoji="1" lang="ja-JP" altLang="en-US" dirty="0" smtClean="0"/>
              <a:t>いまから５分少々の時間で、サーキットの紹介をさせていただきたいと思います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a:t>
            </a:fld>
            <a:endParaRPr kumimoji="1" lang="ja-JP" altLang="en-US"/>
          </a:p>
        </p:txBody>
      </p:sp>
    </p:spTree>
    <p:extLst>
      <p:ext uri="{BB962C8B-B14F-4D97-AF65-F5344CB8AC3E}">
        <p14:creationId xmlns:p14="http://schemas.microsoft.com/office/powerpoint/2010/main" val="42799760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10</a:t>
            </a:fld>
            <a:endParaRPr kumimoji="1" lang="ja-JP" altLang="en-US"/>
          </a:p>
        </p:txBody>
      </p:sp>
    </p:spTree>
    <p:extLst>
      <p:ext uri="{BB962C8B-B14F-4D97-AF65-F5344CB8AC3E}">
        <p14:creationId xmlns:p14="http://schemas.microsoft.com/office/powerpoint/2010/main" val="1298079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サーキットとは、</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簡単に言えば、ロボットを作っている団体ですね</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今年で１０周年になる、伝統ある団体ですけれども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活動日時は、基本的に個人に任せるかたちで、活動していまして、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まあ、だいたい平日の放課後とか土日に来たり、来なかったりしてるわけですけれども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サーキットには決まった活動日時はありません</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学部生を中心にものつくり</a:t>
            </a:r>
            <a:r>
              <a:rPr lang="ja-JP" altLang="en-US" dirty="0" smtClean="0"/>
              <a:t>工房にて日々活動を行っています。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また、学生プロジェクトは部活とは少し違うくくりで、部費を徴収することはありません</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2</a:t>
            </a:fld>
            <a:endParaRPr kumimoji="1" lang="ja-JP" altLang="en-US"/>
          </a:p>
        </p:txBody>
      </p:sp>
    </p:spTree>
    <p:extLst>
      <p:ext uri="{BB962C8B-B14F-4D97-AF65-F5344CB8AC3E}">
        <p14:creationId xmlns:p14="http://schemas.microsoft.com/office/powerpoint/2010/main" val="24547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CIR-KIT</a:t>
            </a:r>
            <a:r>
              <a:rPr lang="ja-JP" altLang="en-US" dirty="0" smtClean="0"/>
              <a:t>は毎年、つくばチャレンジという大会で成果を残すことを目標に活動しています</a:t>
            </a:r>
            <a:endParaRPr lang="en-US" altLang="ja-JP" dirty="0" smtClean="0"/>
          </a:p>
          <a:p>
            <a:endParaRPr lang="en-US" altLang="ja-JP" dirty="0" smtClean="0"/>
          </a:p>
          <a:p>
            <a:r>
              <a:rPr lang="ja-JP" altLang="en-US" dirty="0" smtClean="0"/>
              <a:t>つくばチャレンジと</a:t>
            </a:r>
            <a:r>
              <a:rPr lang="ja-JP" altLang="en-US" dirty="0" smtClean="0"/>
              <a:t>は茨城県つくば市で行われる、自律移動ロボット</a:t>
            </a:r>
            <a:r>
              <a:rPr lang="ja-JP" altLang="en-US" dirty="0" smtClean="0"/>
              <a:t>の公開走行</a:t>
            </a:r>
            <a:r>
              <a:rPr lang="ja-JP" altLang="en-US" dirty="0" smtClean="0"/>
              <a:t>実験です</a:t>
            </a:r>
            <a:r>
              <a:rPr lang="ja-JP" altLang="en-US" dirty="0" smtClean="0"/>
              <a:t>。</a:t>
            </a:r>
            <a:endParaRPr lang="en-US" altLang="ja-JP" dirty="0" smtClean="0"/>
          </a:p>
          <a:p>
            <a:r>
              <a:rPr lang="ja-JP" altLang="en-US" dirty="0" smtClean="0"/>
              <a:t>昨年の参加は５３チーム</a:t>
            </a:r>
            <a:r>
              <a:rPr lang="ja-JP" altLang="en-US" dirty="0" smtClean="0"/>
              <a:t>６２台</a:t>
            </a:r>
            <a:endParaRPr lang="en-US" altLang="ja-JP" dirty="0" smtClean="0"/>
          </a:p>
          <a:p>
            <a:endParaRPr lang="en-US" altLang="ja-JP" dirty="0" smtClean="0"/>
          </a:p>
          <a:p>
            <a:r>
              <a:rPr lang="ja-JP" altLang="en-US" dirty="0" smtClean="0"/>
              <a:t>全国から大学や研究室、企業なんかが参加してまして、</a:t>
            </a:r>
            <a:endParaRPr lang="en-US" altLang="ja-JP" dirty="0" smtClean="0"/>
          </a:p>
          <a:p>
            <a:r>
              <a:rPr lang="ja-JP" altLang="en-US" dirty="0" smtClean="0"/>
              <a:t>有名所では早稲田、防大、明治大学などが挙げられます</a:t>
            </a:r>
            <a:endParaRPr lang="en-US" altLang="ja-JP"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3</a:t>
            </a:fld>
            <a:endParaRPr kumimoji="1" lang="ja-JP" altLang="en-US"/>
          </a:p>
        </p:txBody>
      </p:sp>
    </p:spTree>
    <p:extLst>
      <p:ext uri="{BB962C8B-B14F-4D97-AF65-F5344CB8AC3E}">
        <p14:creationId xmlns:p14="http://schemas.microsoft.com/office/powerpoint/2010/main" val="1084517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そんなつくばチャレンジですが、</a:t>
            </a:r>
            <a:endParaRPr kumimoji="1" lang="en-US" altLang="ja-JP" dirty="0" smtClean="0"/>
          </a:p>
          <a:p>
            <a:endParaRPr kumimoji="1" lang="en-US" altLang="ja-JP" dirty="0" smtClean="0"/>
          </a:p>
          <a:p>
            <a:r>
              <a:rPr kumimoji="1" lang="ja-JP" altLang="en-US" dirty="0" smtClean="0"/>
              <a:t>私達</a:t>
            </a:r>
            <a:r>
              <a:rPr kumimoji="1" lang="en-US" altLang="ja-JP" dirty="0" smtClean="0"/>
              <a:t>CIR-KIT</a:t>
            </a:r>
            <a:r>
              <a:rPr kumimoji="1" lang="ja-JP" altLang="en-US" dirty="0" smtClean="0"/>
              <a:t>は、全長</a:t>
            </a:r>
            <a:r>
              <a:rPr kumimoji="1" lang="en-US" altLang="ja-JP" dirty="0" smtClean="0"/>
              <a:t>2177m</a:t>
            </a:r>
            <a:r>
              <a:rPr kumimoji="1" lang="ja-JP" altLang="en-US" dirty="0" smtClean="0"/>
              <a:t>のコースを見事、完走させることが出来ました。</a:t>
            </a:r>
            <a:endParaRPr kumimoji="1" lang="en-US" altLang="ja-JP" dirty="0" smtClean="0"/>
          </a:p>
          <a:p>
            <a:endParaRPr kumimoji="1" lang="en-US" altLang="ja-JP" dirty="0" smtClean="0"/>
          </a:p>
          <a:p>
            <a:r>
              <a:rPr kumimoji="1" lang="ja-JP" altLang="en-US" dirty="0" smtClean="0"/>
              <a:t>完走できたロボットっていうのが結構少なくって、</a:t>
            </a:r>
            <a:endParaRPr kumimoji="1" lang="en-US" altLang="ja-JP" dirty="0" smtClean="0"/>
          </a:p>
          <a:p>
            <a:r>
              <a:rPr kumimoji="1" lang="ja-JP" altLang="en-US" dirty="0" smtClean="0"/>
              <a:t>全</a:t>
            </a:r>
            <a:r>
              <a:rPr kumimoji="1" lang="en-US" altLang="ja-JP" dirty="0" smtClean="0"/>
              <a:t>62</a:t>
            </a:r>
            <a:r>
              <a:rPr kumimoji="1" lang="ja-JP" altLang="en-US" dirty="0" smtClean="0"/>
              <a:t>台中</a:t>
            </a:r>
            <a:r>
              <a:rPr kumimoji="1" lang="en-US" altLang="ja-JP" dirty="0" smtClean="0"/>
              <a:t>12</a:t>
            </a:r>
            <a:r>
              <a:rPr kumimoji="1" lang="ja-JP" altLang="en-US" dirty="0" smtClean="0"/>
              <a:t>台しかいないんですね</a:t>
            </a:r>
            <a:endParaRPr kumimoji="1" lang="en-US" altLang="ja-JP" dirty="0" smtClean="0"/>
          </a:p>
          <a:p>
            <a:endParaRPr kumimoji="1" lang="en-US" altLang="ja-JP" dirty="0" smtClean="0"/>
          </a:p>
          <a:p>
            <a:r>
              <a:rPr kumimoji="1" lang="ja-JP" altLang="en-US" dirty="0" smtClean="0"/>
              <a:t>つまり</a:t>
            </a:r>
            <a:r>
              <a:rPr kumimoji="1" lang="en-US" altLang="ja-JP" dirty="0" smtClean="0"/>
              <a:t>CIR-KIT</a:t>
            </a:r>
            <a:r>
              <a:rPr kumimoji="1" lang="ja-JP" altLang="en-US" dirty="0" smtClean="0"/>
              <a:t>は、上位</a:t>
            </a:r>
            <a:r>
              <a:rPr kumimoji="1" lang="en-US" altLang="ja-JP" dirty="0" smtClean="0"/>
              <a:t>20</a:t>
            </a:r>
            <a:r>
              <a:rPr kumimoji="1" lang="ja-JP" altLang="en-US" dirty="0" smtClean="0"/>
              <a:t>％に入ることが</a:t>
            </a:r>
            <a:r>
              <a:rPr kumimoji="1" lang="ja-JP" altLang="en-US" dirty="0" smtClean="0"/>
              <a:t>できた、</a:t>
            </a:r>
            <a:endParaRPr kumimoji="1" lang="en-US" altLang="ja-JP" dirty="0" smtClean="0"/>
          </a:p>
          <a:p>
            <a:r>
              <a:rPr kumimoji="1" lang="ja-JP" altLang="en-US" dirty="0" smtClean="0"/>
              <a:t>全国的に見ても高い水準の開発団体だといえます。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4</a:t>
            </a:fld>
            <a:endParaRPr kumimoji="1" lang="ja-JP" altLang="en-US"/>
          </a:p>
        </p:txBody>
      </p:sp>
    </p:spTree>
    <p:extLst>
      <p:ext uri="{BB962C8B-B14F-4D97-AF65-F5344CB8AC3E}">
        <p14:creationId xmlns:p14="http://schemas.microsoft.com/office/powerpoint/2010/main" val="297077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普段の活動</a:t>
            </a:r>
            <a:r>
              <a:rPr kumimoji="1" lang="ja-JP" altLang="en-US" dirty="0" smtClean="0"/>
              <a:t>内容としましては、</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latin typeface="メイリオ" panose="020B0604030504040204" pitchFamily="50" charset="-128"/>
                <a:ea typeface="メイリオ" panose="020B0604030504040204" pitchFamily="50" charset="-128"/>
              </a:rPr>
              <a:t>本</a:t>
            </a:r>
            <a:r>
              <a:rPr kumimoji="1" lang="ja-JP" altLang="en-US" sz="1200" dirty="0" smtClean="0">
                <a:latin typeface="メイリオ" panose="020B0604030504040204" pitchFamily="50" charset="-128"/>
                <a:ea typeface="メイリオ" panose="020B0604030504040204" pitchFamily="50" charset="-128"/>
              </a:rPr>
              <a:t>団体の</a:t>
            </a:r>
            <a:r>
              <a:rPr kumimoji="1" lang="ja-JP" altLang="en-US" sz="1200" b="0" dirty="0" smtClean="0">
                <a:latin typeface="メイリオ" panose="020B0604030504040204" pitchFamily="50" charset="-128"/>
                <a:ea typeface="メイリオ" panose="020B0604030504040204" pitchFamily="50" charset="-128"/>
              </a:rPr>
              <a:t>プロジェクト開発</a:t>
            </a:r>
            <a:r>
              <a:rPr kumimoji="1" lang="ja-JP" altLang="en-US" sz="1200" b="0" dirty="0" smtClean="0">
                <a:latin typeface="メイリオ" panose="020B0604030504040204" pitchFamily="50" charset="-128"/>
                <a:ea typeface="メイリオ" panose="020B0604030504040204" pitchFamily="50" charset="-128"/>
              </a:rPr>
              <a:t>、つまり</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つくば</a:t>
            </a:r>
            <a:r>
              <a:rPr kumimoji="1" lang="ja-JP" altLang="en-US" sz="1200" b="0" dirty="0" smtClean="0">
                <a:latin typeface="メイリオ" panose="020B0604030504040204" pitchFamily="50" charset="-128"/>
                <a:ea typeface="メイリオ" panose="020B0604030504040204" pitchFamily="50" charset="-128"/>
              </a:rPr>
              <a:t>チャレンジへ向けて</a:t>
            </a:r>
            <a:r>
              <a:rPr kumimoji="1" lang="ja-JP" altLang="en-US" sz="1200" b="0" dirty="0" smtClean="0">
                <a:latin typeface="メイリオ" panose="020B0604030504040204" pitchFamily="50" charset="-128"/>
                <a:ea typeface="メイリオ" panose="020B0604030504040204" pitchFamily="50" charset="-128"/>
              </a:rPr>
              <a:t>のロボット開発及びプロジェクト運営です。</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また、大会まで時間があるときは</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各</a:t>
            </a:r>
            <a:r>
              <a:rPr kumimoji="1" lang="ja-JP" altLang="en-US" sz="1200" b="0" dirty="0" smtClean="0">
                <a:latin typeface="メイリオ" panose="020B0604030504040204" pitchFamily="50" charset="-128"/>
                <a:ea typeface="メイリオ" panose="020B0604030504040204" pitchFamily="50" charset="-128"/>
              </a:rPr>
              <a:t>個人の知識</a:t>
            </a:r>
            <a:r>
              <a:rPr kumimoji="1" lang="ja-JP" altLang="en-US" sz="1200" b="0" dirty="0" smtClean="0">
                <a:latin typeface="メイリオ" panose="020B0604030504040204" pitchFamily="50" charset="-128"/>
                <a:ea typeface="メイリオ" panose="020B0604030504040204" pitchFamily="50" charset="-128"/>
              </a:rPr>
              <a:t>、スキルの向上にあてたり、</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新入部員の指導を</a:t>
            </a:r>
            <a:r>
              <a:rPr kumimoji="1" lang="ja-JP" altLang="en-US" sz="1200" b="0" dirty="0" smtClean="0">
                <a:latin typeface="メイリオ" panose="020B0604030504040204" pitchFamily="50" charset="-128"/>
                <a:ea typeface="メイリオ" panose="020B0604030504040204" pitchFamily="50" charset="-128"/>
              </a:rPr>
              <a:t>行っています。</a:t>
            </a:r>
            <a:endParaRPr kumimoji="1"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5</a:t>
            </a:fld>
            <a:endParaRPr kumimoji="1" lang="ja-JP" altLang="en-US"/>
          </a:p>
        </p:txBody>
      </p:sp>
    </p:spTree>
    <p:extLst>
      <p:ext uri="{BB962C8B-B14F-4D97-AF65-F5344CB8AC3E}">
        <p14:creationId xmlns:p14="http://schemas.microsoft.com/office/powerpoint/2010/main" val="2848488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今年度の活動予定は</a:t>
            </a:r>
            <a:r>
              <a:rPr lang="ja-JP" altLang="en-US" dirty="0" smtClean="0"/>
              <a:t>、例年の通り、つくば</a:t>
            </a:r>
            <a:r>
              <a:rPr lang="ja-JP" altLang="en-US" dirty="0" smtClean="0"/>
              <a:t>チャレンジへの</a:t>
            </a:r>
            <a:r>
              <a:rPr lang="ja-JP" altLang="en-US" dirty="0" smtClean="0"/>
              <a:t>参加</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まずはこれを第一に開発を進めていきまして、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またそこでの知識や経験活かしまして、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写真にもあります、調味料みたいな名前のロボットもそうですけど</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案内</a:t>
            </a:r>
            <a:r>
              <a:rPr lang="ja-JP" altLang="en-US" dirty="0" smtClean="0"/>
              <a:t>ロボットの</a:t>
            </a:r>
            <a:r>
              <a:rPr lang="ja-JP" altLang="en-US" dirty="0" smtClean="0"/>
              <a:t>開発も進めていこうかなと思っております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a:t>
            </a:r>
            <a:r>
              <a:rPr lang="en-US" altLang="ja-JP" dirty="0" smtClean="0"/>
              <a:t>CIR-KIT</a:t>
            </a:r>
            <a:r>
              <a:rPr lang="ja-JP" altLang="en-US" dirty="0" smtClean="0"/>
              <a:t>のもつ知識や技術を後の世代に伝えるべく</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新人教育も行ってまいります</a:t>
            </a:r>
            <a:endParaRPr kumimoji="1" lang="ja-JP" altLang="en-US"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6</a:t>
            </a:fld>
            <a:endParaRPr kumimoji="1" lang="ja-JP" altLang="en-US"/>
          </a:p>
        </p:txBody>
      </p:sp>
    </p:spTree>
    <p:extLst>
      <p:ext uri="{BB962C8B-B14F-4D97-AF65-F5344CB8AC3E}">
        <p14:creationId xmlns:p14="http://schemas.microsoft.com/office/powerpoint/2010/main" val="774848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じゃあ一年生は実際に入ってから何をするかといいますと</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まずは新入</a:t>
            </a:r>
            <a:r>
              <a:rPr lang="ja-JP" altLang="en-US" dirty="0" smtClean="0"/>
              <a:t>部員の育成として</a:t>
            </a:r>
            <a:r>
              <a:rPr lang="ja-JP" altLang="en-US" dirty="0" smtClean="0"/>
              <a:t>、ライントレースやじゃんけんゲームの作成を通してプログラミング</a:t>
            </a:r>
            <a:r>
              <a:rPr lang="ja-JP" altLang="en-US" dirty="0" smtClean="0"/>
              <a:t>に慣れて</a:t>
            </a:r>
            <a:r>
              <a:rPr lang="ja-JP" altLang="en-US" dirty="0" smtClean="0"/>
              <a:t>もらいます。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先輩たちも</a:t>
            </a:r>
            <a:r>
              <a:rPr lang="en-US" altLang="ja-JP" dirty="0" smtClean="0"/>
              <a:t>1</a:t>
            </a:r>
            <a:r>
              <a:rPr lang="ja-JP" altLang="en-US" dirty="0" smtClean="0"/>
              <a:t>から丁寧に教えてくださるので初心者でも安心して取り組む事ができます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a:t>
            </a:r>
            <a:r>
              <a:rPr lang="ja-JP" altLang="en-US" dirty="0" smtClean="0"/>
              <a:t>に</a:t>
            </a:r>
            <a:r>
              <a:rPr lang="ja-JP" altLang="en-US" dirty="0" smtClean="0"/>
              <a:t>入って一年間たった人</a:t>
            </a:r>
            <a:r>
              <a:rPr lang="ja-JP" altLang="en-US" dirty="0" smtClean="0"/>
              <a:t>のプログラムです</a:t>
            </a:r>
            <a:r>
              <a:rPr lang="ja-JP" altLang="en-US" dirty="0" smtClean="0"/>
              <a:t>。</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AI</a:t>
            </a:r>
            <a:r>
              <a:rPr kumimoji="1" lang="ja-JP" altLang="en-US" dirty="0" smtClean="0"/>
              <a:t>を搭載したオセロゲームのプログラムですね</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まだ未完成ですが</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「うわっ」って思うかもしれませんが</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なんの予備知識のない人でも</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サーキットに入って一年間それなりに頑張れば</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このくらいは書けるようになります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7</a:t>
            </a:fld>
            <a:endParaRPr kumimoji="1" lang="ja-JP" altLang="en-US"/>
          </a:p>
        </p:txBody>
      </p:sp>
    </p:spTree>
    <p:extLst>
      <p:ext uri="{BB962C8B-B14F-4D97-AF65-F5344CB8AC3E}">
        <p14:creationId xmlns:p14="http://schemas.microsoft.com/office/powerpoint/2010/main" val="3989356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またプログラミングなどのソフトウェアだけでなく</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ハードうぇ</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ハードウェア</a:t>
            </a:r>
            <a:r>
              <a:rPr lang="ja-JP" altLang="en-US" dirty="0" smtClean="0"/>
              <a:t>の開発学習を行います。また、新入部員でも正規のプロジェクト、つくばチャレンジへの参加が可能です。</a:t>
            </a:r>
            <a:endParaRPr kumimoji="1" lang="ja-JP" altLang="en-US"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8</a:t>
            </a:fld>
            <a:endParaRPr kumimoji="1" lang="ja-JP" altLang="en-US"/>
          </a:p>
        </p:txBody>
      </p:sp>
    </p:spTree>
    <p:extLst>
      <p:ext uri="{BB962C8B-B14F-4D97-AF65-F5344CB8AC3E}">
        <p14:creationId xmlns:p14="http://schemas.microsoft.com/office/powerpoint/2010/main" val="4108306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サーキットでは、充実した教育制度があり、</a:t>
            </a:r>
            <a:r>
              <a:rPr lang="ja-JP" altLang="en-US" sz="1200" dirty="0" smtClean="0">
                <a:latin typeface="メイリオ" panose="020B0604030504040204" pitchFamily="50" charset="-128"/>
                <a:ea typeface="メイリオ" panose="020B0604030504040204" pitchFamily="50" charset="-128"/>
              </a:rPr>
              <a:t>ハードウェア、ソフトウェア</a:t>
            </a:r>
            <a:r>
              <a:rPr lang="ja-JP" altLang="en-US" sz="1200" b="0" dirty="0" smtClean="0">
                <a:latin typeface="メイリオ" panose="020B0604030504040204" pitchFamily="50" charset="-128"/>
                <a:ea typeface="メイリオ" panose="020B0604030504040204" pitchFamily="50" charset="-128"/>
              </a:rPr>
              <a:t>どちらもできます。特にソフトウェアに強くなれます。また、情報系の授業では無双できます。</a:t>
            </a:r>
            <a:endParaRPr lang="en-US" altLang="ja-JP" sz="1200" b="0" dirty="0" smtClean="0">
              <a:latin typeface="メイリオ" panose="020B0604030504040204" pitchFamily="50" charset="-128"/>
              <a:ea typeface="メイリオ" panose="020B0604030504040204" pitchFamily="50" charset="-128"/>
            </a:endParaRPr>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9</a:t>
            </a:fld>
            <a:endParaRPr kumimoji="1" lang="ja-JP" altLang="en-US"/>
          </a:p>
        </p:txBody>
      </p:sp>
    </p:spTree>
    <p:extLst>
      <p:ext uri="{BB962C8B-B14F-4D97-AF65-F5344CB8AC3E}">
        <p14:creationId xmlns:p14="http://schemas.microsoft.com/office/powerpoint/2010/main" val="1699651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32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185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6775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smtClean="0"/>
              <a:t>マスター テキストの書式設定</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607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4832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781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369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8441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24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8096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404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0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213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95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99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386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ja-JP" altLang="en-US" smtClean="0"/>
              <a:t>マスター タイトルの書式設定</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903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4/3/2017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674568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ctr" defTabSz="457200" rtl="0" eaLnBrk="1" latinLnBrk="0" hangingPunct="1">
        <a:spcBef>
          <a:spcPct val="0"/>
        </a:spcBef>
        <a:buNone/>
        <a:defRPr kumimoji="1" sz="4000" kern="1200" cap="none">
          <a:ln w="3175" cmpd="sng">
            <a:noFill/>
          </a:ln>
          <a:solidFill>
            <a:schemeClr val="tx1"/>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正方形/長方形 4"/>
          <p:cNvSpPr/>
          <p:nvPr/>
        </p:nvSpPr>
        <p:spPr>
          <a:xfrm>
            <a:off x="0" y="0"/>
            <a:ext cx="4234543" cy="5410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p:cNvSpPr/>
          <p:nvPr/>
        </p:nvSpPr>
        <p:spPr>
          <a:xfrm>
            <a:off x="0" y="3603172"/>
            <a:ext cx="6618514" cy="32548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2721428" y="1792770"/>
            <a:ext cx="6418835" cy="2567563"/>
          </a:xfrm>
          <a:ln w="66675" cmpd="dbl">
            <a:noFill/>
          </a:ln>
        </p:spPr>
        <p:txBody>
          <a:bodyPr>
            <a:noAutofit/>
          </a:bodyPr>
          <a:lstStyle/>
          <a:p>
            <a:r>
              <a:rPr kumimoji="1" lang="en-US" altLang="ja-JP" sz="21500" dirty="0" smtClean="0">
                <a:solidFill>
                  <a:schemeClr val="bg1"/>
                </a:solidFill>
                <a:latin typeface="Agency FB" panose="020B0503020202020204" pitchFamily="34" charset="0"/>
                <a:cs typeface="Courier New" panose="02070309020205020404" pitchFamily="49" charset="0"/>
              </a:rPr>
              <a:t>CI</a:t>
            </a:r>
            <a:r>
              <a:rPr kumimoji="1" lang="en-US" altLang="ja-JP" sz="21500" dirty="0" smtClean="0">
                <a:ln w="22225">
                  <a:noFill/>
                </a:ln>
                <a:solidFill>
                  <a:srgbClr val="C00000"/>
                </a:solidFill>
                <a:latin typeface="Agency FB" panose="020B0503020202020204" pitchFamily="34" charset="0"/>
                <a:cs typeface="Courier New" panose="02070309020205020404" pitchFamily="49" charset="0"/>
              </a:rPr>
              <a:t>R</a:t>
            </a:r>
            <a:r>
              <a:rPr lang="en-US" altLang="ja-JP" sz="21500" dirty="0">
                <a:solidFill>
                  <a:schemeClr val="bg1"/>
                </a:solidFill>
                <a:latin typeface="Agency FB" panose="020B0503020202020204" pitchFamily="34" charset="0"/>
                <a:cs typeface="Courier New" panose="02070309020205020404" pitchFamily="49" charset="0"/>
              </a:rPr>
              <a:t>-</a:t>
            </a:r>
            <a:r>
              <a:rPr kumimoji="1" lang="en-US" altLang="ja-JP" sz="21500" dirty="0" smtClean="0">
                <a:solidFill>
                  <a:schemeClr val="bg1"/>
                </a:solidFill>
                <a:latin typeface="Agency FB" panose="020B0503020202020204" pitchFamily="34" charset="0"/>
                <a:cs typeface="Courier New" panose="02070309020205020404" pitchFamily="49" charset="0"/>
              </a:rPr>
              <a:t>KIT</a:t>
            </a:r>
            <a:endParaRPr kumimoji="1" lang="ja-JP" altLang="en-US" sz="11500" dirty="0">
              <a:solidFill>
                <a:schemeClr val="bg1"/>
              </a:solidFill>
              <a:latin typeface="Agency FB" panose="020B0503020202020204" pitchFamily="34" charset="0"/>
              <a:cs typeface="Courier New" panose="02070309020205020404" pitchFamily="49" charset="0"/>
            </a:endParaRPr>
          </a:p>
        </p:txBody>
      </p:sp>
      <p:sp>
        <p:nvSpPr>
          <p:cNvPr id="3" name="サブタイトル 2"/>
          <p:cNvSpPr>
            <a:spLocks noGrp="1"/>
          </p:cNvSpPr>
          <p:nvPr>
            <p:ph type="subTitle" idx="1"/>
          </p:nvPr>
        </p:nvSpPr>
        <p:spPr>
          <a:xfrm>
            <a:off x="1553574" y="4828622"/>
            <a:ext cx="9440034" cy="1049867"/>
          </a:xfrm>
        </p:spPr>
        <p:txBody>
          <a:bodyPr>
            <a:normAutofit fontScale="92500"/>
          </a:bodyPr>
          <a:lstStyle/>
          <a:p>
            <a:r>
              <a:rPr kumimoji="1" lang="en-US" altLang="ja-JP" sz="4800" b="1" dirty="0" smtClean="0">
                <a:solidFill>
                  <a:schemeClr val="bg1"/>
                </a:solidFill>
                <a:latin typeface="Arial" panose="020B0604020202020204" pitchFamily="34" charset="0"/>
                <a:cs typeface="Arial" panose="020B0604020202020204" pitchFamily="34" charset="0"/>
              </a:rPr>
              <a:t>C</a:t>
            </a:r>
            <a:r>
              <a:rPr kumimoji="1" lang="en-US" altLang="ja-JP" sz="2800" dirty="0" smtClean="0">
                <a:solidFill>
                  <a:schemeClr val="bg1"/>
                </a:solidFill>
                <a:latin typeface="Arial" panose="020B0604020202020204" pitchFamily="34" charset="0"/>
                <a:cs typeface="Arial" panose="020B0604020202020204" pitchFamily="34" charset="0"/>
              </a:rPr>
              <a:t>reate</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ntelligent</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ln w="19050">
                  <a:solidFill>
                    <a:schemeClr val="tx1">
                      <a:alpha val="25000"/>
                    </a:schemeClr>
                  </a:solidFill>
                </a:ln>
                <a:solidFill>
                  <a:srgbClr val="C00000"/>
                </a:solidFill>
                <a:latin typeface="Arial" panose="020B0604020202020204" pitchFamily="34" charset="0"/>
                <a:cs typeface="Arial" panose="020B0604020202020204" pitchFamily="34" charset="0"/>
              </a:rPr>
              <a:t>R</a:t>
            </a:r>
            <a:r>
              <a:rPr kumimoji="1" lang="en-US" altLang="ja-JP" sz="2800" dirty="0" smtClean="0">
                <a:solidFill>
                  <a:schemeClr val="bg1"/>
                </a:solidFill>
                <a:latin typeface="Arial" panose="020B0604020202020204" pitchFamily="34" charset="0"/>
                <a:cs typeface="Arial" panose="020B0604020202020204" pitchFamily="34" charset="0"/>
              </a:rPr>
              <a:t>obots</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K</a:t>
            </a:r>
            <a:r>
              <a:rPr kumimoji="1" lang="en-US" altLang="ja-JP" sz="2800" dirty="0" smtClean="0">
                <a:solidFill>
                  <a:schemeClr val="bg1"/>
                </a:solidFill>
                <a:latin typeface="Arial" panose="020B0604020202020204" pitchFamily="34" charset="0"/>
                <a:cs typeface="Arial" panose="020B0604020202020204" pitchFamily="34" charset="0"/>
              </a:rPr>
              <a:t>yushu</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nstitute of </a:t>
            </a:r>
            <a:r>
              <a:rPr kumimoji="1" lang="en-US" altLang="ja-JP" sz="4800" b="1" dirty="0" smtClean="0">
                <a:solidFill>
                  <a:schemeClr val="bg1"/>
                </a:solidFill>
                <a:latin typeface="Arial" panose="020B0604020202020204" pitchFamily="34" charset="0"/>
                <a:cs typeface="Arial" panose="020B0604020202020204" pitchFamily="34" charset="0"/>
              </a:rPr>
              <a:t>T</a:t>
            </a:r>
            <a:r>
              <a:rPr kumimoji="1" lang="en-US" altLang="ja-JP" sz="2800" dirty="0" smtClean="0">
                <a:solidFill>
                  <a:schemeClr val="bg1"/>
                </a:solidFill>
                <a:latin typeface="Arial" panose="020B0604020202020204" pitchFamily="34" charset="0"/>
                <a:cs typeface="Arial" panose="020B0604020202020204" pitchFamily="34" charset="0"/>
              </a:rPr>
              <a:t>echnology</a:t>
            </a:r>
            <a:endParaRPr kumimoji="1" lang="ja-JP" alt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75657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14252" y="-287863"/>
            <a:ext cx="6558827" cy="2106030"/>
          </a:xfrm>
        </p:spPr>
        <p:txBody>
          <a:bodyPr>
            <a:normAutofit/>
          </a:bodyPr>
          <a:lstStyle/>
          <a:p>
            <a:r>
              <a:rPr kumimoji="1" lang="en-US" altLang="ja-JP" sz="8000" b="1" dirty="0" smtClean="0">
                <a:ln w="3175" cmpd="sng">
                  <a:solidFill>
                    <a:schemeClr val="tx1"/>
                  </a:solidFill>
                </a:ln>
                <a:solidFill>
                  <a:srgbClr val="C00000"/>
                </a:solidFill>
                <a:latin typeface="Segoe UI" panose="020B0502040204020203" pitchFamily="34" charset="0"/>
                <a:cs typeface="Segoe UI" panose="020B0502040204020203" pitchFamily="34" charset="0"/>
              </a:rPr>
              <a:t>CAUTION!!!</a:t>
            </a:r>
            <a:endParaRPr kumimoji="1" lang="ja-JP" altLang="en-US" sz="8000" b="1" dirty="0">
              <a:ln w="3175" cmpd="sng">
                <a:solidFill>
                  <a:schemeClr val="tx1"/>
                </a:solidFill>
              </a:ln>
              <a:solidFill>
                <a:srgbClr val="C00000"/>
              </a:solidFill>
              <a:latin typeface="Segoe UI" panose="020B0502040204020203" pitchFamily="34" charset="0"/>
              <a:cs typeface="Segoe UI" panose="020B0502040204020203" pitchFamily="34" charset="0"/>
            </a:endParaRPr>
          </a:p>
        </p:txBody>
      </p:sp>
      <p:sp>
        <p:nvSpPr>
          <p:cNvPr id="4" name="テキスト ボックス 3"/>
          <p:cNvSpPr txBox="1"/>
          <p:nvPr/>
        </p:nvSpPr>
        <p:spPr>
          <a:xfrm>
            <a:off x="3214252" y="2498651"/>
            <a:ext cx="6943060" cy="1200329"/>
          </a:xfrm>
          <a:prstGeom prst="rect">
            <a:avLst/>
          </a:prstGeom>
          <a:noFill/>
        </p:spPr>
        <p:txBody>
          <a:bodyPr wrap="square" rtlCol="0">
            <a:spAutoFit/>
          </a:bodyPr>
          <a:lstStyle/>
          <a:p>
            <a:r>
              <a:rPr kumimoji="1" lang="ja-JP" altLang="en-US" sz="3600" dirty="0" smtClean="0">
                <a:latin typeface="メイリオ" panose="020B0604030504040204" pitchFamily="50" charset="-128"/>
                <a:ea typeface="メイリオ" panose="020B0604030504040204" pitchFamily="50" charset="-128"/>
              </a:rPr>
              <a:t>時間：放課後～（平日）</a:t>
            </a:r>
            <a:endParaRPr kumimoji="1" lang="en-US" altLang="ja-JP" sz="3600" dirty="0" smtClean="0">
              <a:latin typeface="メイリオ" panose="020B0604030504040204" pitchFamily="50" charset="-128"/>
              <a:ea typeface="メイリオ" panose="020B0604030504040204" pitchFamily="50" charset="-128"/>
            </a:endParaRPr>
          </a:p>
          <a:p>
            <a:r>
              <a:rPr kumimoji="1" lang="en-US" altLang="ja-JP" sz="3600" dirty="0">
                <a:latin typeface="メイリオ" panose="020B0604030504040204" pitchFamily="50" charset="-128"/>
                <a:ea typeface="メイリオ" panose="020B0604030504040204" pitchFamily="50" charset="-128"/>
              </a:rPr>
              <a:t>	</a:t>
            </a:r>
            <a:r>
              <a:rPr kumimoji="1" lang="ja-JP" altLang="en-US" sz="3600" dirty="0" smtClean="0">
                <a:latin typeface="メイリオ" panose="020B0604030504040204" pitchFamily="50" charset="-128"/>
                <a:ea typeface="メイリオ" panose="020B0604030504040204" pitchFamily="50" charset="-128"/>
              </a:rPr>
              <a:t>　：昼頃～　（土日）</a:t>
            </a:r>
            <a:endParaRPr kumimoji="1" lang="ja-JP" altLang="en-US" sz="3600"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3766413" y="1698911"/>
            <a:ext cx="5454503" cy="707886"/>
          </a:xfrm>
          <a:prstGeom prst="rect">
            <a:avLst/>
          </a:prstGeom>
          <a:noFill/>
        </p:spPr>
        <p:txBody>
          <a:bodyPr wrap="square" rtlCol="0">
            <a:spAutoFit/>
          </a:bodyPr>
          <a:lstStyle/>
          <a:p>
            <a:r>
              <a:rPr kumimoji="1" lang="ja-JP" altLang="en-US" sz="4000" b="1" dirty="0" smtClean="0">
                <a:latin typeface="メイリオ" panose="020B0604030504040204" pitchFamily="50" charset="-128"/>
                <a:ea typeface="メイリオ" panose="020B0604030504040204" pitchFamily="50" charset="-128"/>
              </a:rPr>
              <a:t>ライントレース体験会</a:t>
            </a:r>
            <a:endParaRPr kumimoji="1" lang="ja-JP" altLang="en-US" sz="40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3214252" y="3698980"/>
            <a:ext cx="4801314" cy="646331"/>
          </a:xfrm>
          <a:prstGeom prst="rect">
            <a:avLst/>
          </a:prstGeom>
          <a:noFill/>
        </p:spPr>
        <p:txBody>
          <a:bodyPr wrap="none" rtlCol="0">
            <a:spAutoFit/>
          </a:bodyPr>
          <a:lstStyle/>
          <a:p>
            <a:r>
              <a:rPr kumimoji="1" lang="ja-JP" altLang="en-US" sz="3600" dirty="0" smtClean="0">
                <a:latin typeface="メイリオ" panose="020B0604030504040204" pitchFamily="50" charset="-128"/>
                <a:ea typeface="メイリオ" panose="020B0604030504040204" pitchFamily="50" charset="-128"/>
              </a:rPr>
              <a:t>場所：</a:t>
            </a:r>
            <a:r>
              <a:rPr kumimoji="1" lang="ja-JP" altLang="en-US" sz="3600" b="1" u="sng" dirty="0" smtClean="0">
                <a:latin typeface="メイリオ" panose="020B0604030504040204" pitchFamily="50" charset="-128"/>
                <a:ea typeface="メイリオ" panose="020B0604030504040204" pitchFamily="50" charset="-128"/>
              </a:rPr>
              <a:t>ものつくり工房</a:t>
            </a:r>
            <a:endParaRPr kumimoji="1" lang="ja-JP" altLang="en-US" sz="3600" b="1" u="sng" dirty="0">
              <a:latin typeface="メイリオ" panose="020B0604030504040204" pitchFamily="50" charset="-128"/>
              <a:ea typeface="メイリオ" panose="020B0604030504040204" pitchFamily="50" charset="-128"/>
            </a:endParaRPr>
          </a:p>
        </p:txBody>
      </p:sp>
      <p:pic>
        <p:nvPicPr>
          <p:cNvPr id="9" name="図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5693" y="1910021"/>
            <a:ext cx="3866307" cy="5118100"/>
          </a:xfrm>
          <a:prstGeom prst="rect">
            <a:avLst/>
          </a:prstGeom>
        </p:spPr>
      </p:pic>
      <p:sp>
        <p:nvSpPr>
          <p:cNvPr id="10" name="右矢印吹き出し 9"/>
          <p:cNvSpPr/>
          <p:nvPr/>
        </p:nvSpPr>
        <p:spPr>
          <a:xfrm>
            <a:off x="2074111" y="4899309"/>
            <a:ext cx="6251582" cy="1371600"/>
          </a:xfrm>
          <a:prstGeom prst="rightArrowCallout">
            <a:avLst>
              <a:gd name="adj1" fmla="val 26550"/>
              <a:gd name="adj2" fmla="val 26551"/>
              <a:gd name="adj3" fmla="val 45930"/>
              <a:gd name="adj4" fmla="val 7926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b="1" dirty="0" smtClean="0">
                <a:latin typeface="メイリオ" panose="020B0604030504040204" pitchFamily="50" charset="-128"/>
                <a:ea typeface="メイリオ" panose="020B0604030504040204" pitchFamily="50" charset="-128"/>
              </a:rPr>
              <a:t>このロボットが目印！！</a:t>
            </a:r>
            <a:endParaRPr kumimoji="1" lang="ja-JP" altLang="en-US" sz="3200" b="1"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9434742" y="4102944"/>
            <a:ext cx="1648208" cy="369332"/>
          </a:xfrm>
          <a:prstGeom prst="rect">
            <a:avLst/>
          </a:prstGeom>
          <a:noFill/>
        </p:spPr>
        <p:txBody>
          <a:bodyPr wrap="none" rtlCol="0">
            <a:spAutoFit/>
          </a:bodyPr>
          <a:lstStyle/>
          <a:p>
            <a:r>
              <a:rPr kumimoji="1" lang="en-US" altLang="ja-JP" dirty="0" smtClean="0">
                <a:latin typeface="Segoe UI" panose="020B0502040204020203" pitchFamily="34" charset="0"/>
                <a:cs typeface="Segoe UI" panose="020B0502040204020203" pitchFamily="34" charset="0"/>
              </a:rPr>
              <a:t>CIR-KIT</a:t>
            </a:r>
            <a:r>
              <a:rPr kumimoji="1" lang="ja-JP" altLang="en-US" dirty="0">
                <a:latin typeface="Segoe UI" panose="020B0502040204020203" pitchFamily="34" charset="0"/>
                <a:cs typeface="Segoe UI" panose="020B0502040204020203" pitchFamily="34" charset="0"/>
              </a:rPr>
              <a:t> </a:t>
            </a:r>
            <a:r>
              <a:rPr kumimoji="1" lang="en-US" altLang="ja-JP" dirty="0" smtClean="0"/>
              <a:t> </a:t>
            </a:r>
            <a:r>
              <a:rPr kumimoji="1" lang="en-US" altLang="ja-JP" dirty="0" smtClean="0">
                <a:latin typeface="メイリオ" panose="020B0604030504040204" pitchFamily="50" charset="-128"/>
                <a:ea typeface="メイリオ" panose="020B0604030504040204" pitchFamily="50" charset="-128"/>
              </a:rPr>
              <a:t>5</a:t>
            </a:r>
            <a:r>
              <a:rPr kumimoji="1" lang="ja-JP" altLang="en-US" dirty="0">
                <a:latin typeface="メイリオ" panose="020B0604030504040204" pitchFamily="50" charset="-128"/>
                <a:ea typeface="メイリオ" panose="020B0604030504040204" pitchFamily="50" charset="-128"/>
              </a:rPr>
              <a:t>号機</a:t>
            </a:r>
            <a:endParaRPr kumimoji="1"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44921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9820" y="0"/>
            <a:ext cx="10041147" cy="1752599"/>
          </a:xfrm>
        </p:spPr>
        <p:txBody>
          <a:bodyPr>
            <a:normAutofit/>
          </a:bodyPr>
          <a:lstStyle/>
          <a:p>
            <a:r>
              <a:rPr kumimoji="1" lang="en-US" altLang="ja-JP" sz="8000" b="1" dirty="0" smtClean="0">
                <a:latin typeface="Segoe UI" panose="020B0502040204020203" pitchFamily="34" charset="0"/>
                <a:cs typeface="Segoe UI" panose="020B0502040204020203" pitchFamily="34" charset="0"/>
              </a:rPr>
              <a:t>CIR-KIT</a:t>
            </a:r>
            <a:r>
              <a:rPr kumimoji="1" lang="ja-JP" altLang="en-US" sz="6000" b="1" dirty="0" smtClean="0">
                <a:latin typeface="メイリオ" panose="020B0604030504040204" pitchFamily="50" charset="-128"/>
                <a:ea typeface="メイリオ" panose="020B0604030504040204" pitchFamily="50" charset="-128"/>
              </a:rPr>
              <a:t>とは</a:t>
            </a:r>
            <a:endParaRPr kumimoji="1" lang="ja-JP" altLang="en-US" sz="60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3203902" y="1480454"/>
            <a:ext cx="8759241" cy="1338349"/>
          </a:xfrm>
        </p:spPr>
        <p:txBody>
          <a:bodyPr>
            <a:normAutofit fontScale="25000" lnSpcReduction="20000"/>
          </a:bodyPr>
          <a:lstStyle/>
          <a:p>
            <a:pPr marL="0" indent="0">
              <a:buNone/>
            </a:pPr>
            <a:r>
              <a:rPr lang="ja-JP" altLang="en-US" sz="17600" b="1" dirty="0" smtClean="0">
                <a:latin typeface="メイリオ" panose="020B0604030504040204" pitchFamily="50" charset="-128"/>
                <a:ea typeface="メイリオ" panose="020B0604030504040204" pitchFamily="50" charset="-128"/>
              </a:rPr>
              <a:t>ロボット</a:t>
            </a:r>
            <a:r>
              <a:rPr lang="ja-JP" altLang="en-US" sz="17600" dirty="0" smtClean="0">
                <a:latin typeface="メイリオ" panose="020B0604030504040204" pitchFamily="50" charset="-128"/>
                <a:ea typeface="メイリオ" panose="020B0604030504040204" pitchFamily="50" charset="-128"/>
              </a:rPr>
              <a:t>の開発をしている団体</a:t>
            </a:r>
            <a:endParaRPr lang="en-US" altLang="ja-JP" sz="176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endParaRPr kumimoji="1" lang="ja-JP" altLang="en-US" dirty="0"/>
          </a:p>
        </p:txBody>
      </p:sp>
      <p:sp>
        <p:nvSpPr>
          <p:cNvPr id="5" name="テキスト ボックス 4"/>
          <p:cNvSpPr txBox="1"/>
          <p:nvPr/>
        </p:nvSpPr>
        <p:spPr>
          <a:xfrm>
            <a:off x="2909988" y="3025632"/>
            <a:ext cx="7181069" cy="2862322"/>
          </a:xfrm>
          <a:prstGeom prst="rect">
            <a:avLst/>
          </a:prstGeom>
          <a:noFill/>
        </p:spPr>
        <p:txBody>
          <a:bodyPr wrap="square" rtlCol="0">
            <a:spAutoFit/>
          </a:bodyPr>
          <a:lstStyle/>
          <a:p>
            <a:r>
              <a:rPr kumimoji="1" lang="ja-JP" altLang="en-US" sz="4400" dirty="0" smtClean="0"/>
              <a:t>活動日時</a:t>
            </a:r>
            <a:r>
              <a:rPr kumimoji="1" lang="en-US" altLang="ja-JP" sz="4400" dirty="0" smtClean="0"/>
              <a:t>	</a:t>
            </a:r>
            <a:r>
              <a:rPr kumimoji="1" lang="ja-JP" altLang="en-US" sz="4400" dirty="0" smtClean="0"/>
              <a:t>：個人の</a:t>
            </a:r>
            <a:r>
              <a:rPr kumimoji="1" lang="ja-JP" altLang="en-US" sz="4800" b="1" dirty="0" smtClean="0">
                <a:solidFill>
                  <a:srgbClr val="C00000"/>
                </a:solidFill>
              </a:rPr>
              <a:t>自由</a:t>
            </a:r>
            <a:r>
              <a:rPr kumimoji="1" lang="ja-JP" altLang="en-US" sz="4400" dirty="0" smtClean="0"/>
              <a:t>！</a:t>
            </a:r>
            <a:endParaRPr kumimoji="1" lang="en-US" altLang="ja-JP" sz="4400" dirty="0" smtClean="0"/>
          </a:p>
          <a:p>
            <a:r>
              <a:rPr kumimoji="1" lang="ja-JP" altLang="en-US" sz="4400" dirty="0" smtClean="0"/>
              <a:t>メンバー</a:t>
            </a:r>
            <a:r>
              <a:rPr kumimoji="1" lang="en-US" altLang="ja-JP" sz="4400" dirty="0" smtClean="0"/>
              <a:t>	</a:t>
            </a:r>
            <a:r>
              <a:rPr kumimoji="1" lang="ja-JP" altLang="en-US" sz="4400" dirty="0" smtClean="0"/>
              <a:t>：学部生が中心</a:t>
            </a:r>
            <a:endParaRPr kumimoji="1" lang="en-US" altLang="ja-JP" sz="4400" dirty="0" smtClean="0"/>
          </a:p>
          <a:p>
            <a:r>
              <a:rPr kumimoji="1" lang="en-US" altLang="ja-JP" sz="4400" dirty="0"/>
              <a:t>	</a:t>
            </a:r>
            <a:r>
              <a:rPr kumimoji="1" lang="ja-JP" altLang="en-US" sz="4400" dirty="0" smtClean="0"/>
              <a:t>場所　</a:t>
            </a:r>
            <a:r>
              <a:rPr kumimoji="1" lang="en-US" altLang="ja-JP" sz="4400" dirty="0" smtClean="0"/>
              <a:t>	</a:t>
            </a:r>
            <a:r>
              <a:rPr kumimoji="1" lang="ja-JP" altLang="en-US" sz="4400" dirty="0" smtClean="0"/>
              <a:t>：ものつくり工房</a:t>
            </a:r>
            <a:endParaRPr kumimoji="1" lang="en-US" altLang="ja-JP" sz="4400" dirty="0" smtClean="0"/>
          </a:p>
          <a:p>
            <a:r>
              <a:rPr kumimoji="1" lang="en-US" altLang="ja-JP" sz="4400" dirty="0"/>
              <a:t>	</a:t>
            </a:r>
            <a:r>
              <a:rPr kumimoji="1" lang="ja-JP" altLang="en-US" sz="4400" dirty="0" smtClean="0"/>
              <a:t>部費</a:t>
            </a:r>
            <a:r>
              <a:rPr kumimoji="1" lang="en-US" altLang="ja-JP" sz="4400" dirty="0" smtClean="0"/>
              <a:t>		</a:t>
            </a:r>
            <a:r>
              <a:rPr kumimoji="1" lang="ja-JP" altLang="en-US" sz="4400" dirty="0" smtClean="0"/>
              <a:t>：</a:t>
            </a:r>
            <a:r>
              <a:rPr kumimoji="1" lang="en-US" altLang="ja-JP" sz="4400" dirty="0" smtClean="0">
                <a:latin typeface="メイリオ" panose="020B0604030504040204" pitchFamily="50" charset="-128"/>
                <a:ea typeface="メイリオ" panose="020B0604030504040204" pitchFamily="50" charset="-128"/>
              </a:rPr>
              <a:t>\ 0</a:t>
            </a:r>
            <a:endParaRPr kumimoji="1" lang="ja-JP" altLang="en-US" sz="4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88703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621767" y="109545"/>
            <a:ext cx="10018713" cy="1752599"/>
          </a:xfrm>
        </p:spPr>
        <p:txBody>
          <a:bodyPr>
            <a:normAutofit/>
          </a:bodyPr>
          <a:lstStyle/>
          <a:p>
            <a:pPr algn="l"/>
            <a:r>
              <a:rPr kumimoji="1" lang="en-US" altLang="ja-JP" sz="6600" dirty="0" smtClean="0">
                <a:latin typeface="メイリオ" panose="020B0604030504040204" pitchFamily="50" charset="-128"/>
                <a:ea typeface="メイリオ" panose="020B0604030504040204" pitchFamily="50" charset="-128"/>
              </a:rPr>
              <a:t>CIR-KIT</a:t>
            </a:r>
            <a:r>
              <a:rPr kumimoji="1" lang="ja-JP" altLang="en-US" sz="6600" dirty="0" smtClean="0">
                <a:latin typeface="メイリオ" panose="020B0604030504040204" pitchFamily="50" charset="-128"/>
                <a:ea typeface="メイリオ" panose="020B0604030504040204" pitchFamily="50" charset="-128"/>
              </a:rPr>
              <a:t>の活動</a:t>
            </a:r>
            <a:r>
              <a:rPr lang="ja-JP" altLang="en-US" sz="6600" dirty="0">
                <a:latin typeface="メイリオ" panose="020B0604030504040204" pitchFamily="50" charset="-128"/>
                <a:ea typeface="メイリオ" panose="020B0604030504040204" pitchFamily="50" charset="-128"/>
              </a:rPr>
              <a:t>目標</a:t>
            </a:r>
            <a:endParaRPr kumimoji="1" lang="ja-JP" altLang="en-US" sz="6600"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621767" y="2656936"/>
            <a:ext cx="9592574" cy="1046440"/>
          </a:xfrm>
          <a:prstGeom prst="rect">
            <a:avLst/>
          </a:prstGeom>
          <a:noFill/>
        </p:spPr>
        <p:txBody>
          <a:bodyPr wrap="square" rtlCol="0">
            <a:spAutoFit/>
          </a:bodyPr>
          <a:lstStyle/>
          <a:p>
            <a:r>
              <a:rPr kumimoji="1" lang="ja-JP" altLang="en-US" sz="4400" dirty="0" smtClean="0">
                <a:latin typeface="メイリオ" panose="020B0604030504040204" pitchFamily="50" charset="-128"/>
                <a:ea typeface="メイリオ" panose="020B0604030504040204" pitchFamily="50" charset="-128"/>
              </a:rPr>
              <a:t>・</a:t>
            </a:r>
            <a:r>
              <a:rPr kumimoji="1" lang="ja-JP" altLang="en-US" sz="4400" b="1" u="sng" dirty="0" smtClean="0">
                <a:solidFill>
                  <a:srgbClr val="C00000"/>
                </a:solidFill>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3600" dirty="0" smtClean="0">
              <a:latin typeface="メイリオ" panose="020B0604030504040204" pitchFamily="50" charset="-128"/>
              <a:ea typeface="メイリオ" panose="020B0604030504040204" pitchFamily="50" charset="-128"/>
            </a:endParaRPr>
          </a:p>
          <a:p>
            <a:endParaRPr kumimoji="1" lang="en-US" altLang="ja-JP" dirty="0" smtClean="0"/>
          </a:p>
        </p:txBody>
      </p:sp>
      <p:sp>
        <p:nvSpPr>
          <p:cNvPr id="9" name="線吹き出し 1 8"/>
          <p:cNvSpPr/>
          <p:nvPr/>
        </p:nvSpPr>
        <p:spPr>
          <a:xfrm>
            <a:off x="3398808" y="3703376"/>
            <a:ext cx="8367622" cy="2052531"/>
          </a:xfrm>
          <a:prstGeom prst="callout1">
            <a:avLst>
              <a:gd name="adj1" fmla="val 33320"/>
              <a:gd name="adj2" fmla="val -86"/>
              <a:gd name="adj3" fmla="val -13990"/>
              <a:gd name="adj4" fmla="val -6580"/>
            </a:avLst>
          </a:prstGeom>
          <a:solidFill>
            <a:schemeClr val="accent1">
              <a:lumMod val="20000"/>
              <a:lumOff val="80000"/>
            </a:schemeClr>
          </a:solid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smtClean="0">
                <a:solidFill>
                  <a:schemeClr val="tx1"/>
                </a:solidFill>
                <a:latin typeface="メイリオ" panose="020B0604030504040204" pitchFamily="50" charset="-128"/>
                <a:ea typeface="メイリオ" panose="020B0604030504040204" pitchFamily="50" charset="-128"/>
              </a:rPr>
              <a:t>・自立走行ロボットの公開実験</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・昨年</a:t>
            </a:r>
            <a:r>
              <a:rPr kumimoji="1" lang="en-US" altLang="ja-JP" sz="4400" dirty="0" smtClean="0">
                <a:solidFill>
                  <a:schemeClr val="tx1"/>
                </a:solidFill>
                <a:latin typeface="メイリオ" panose="020B0604030504040204" pitchFamily="50" charset="-128"/>
                <a:ea typeface="メイリオ" panose="020B0604030504040204" pitchFamily="50" charset="-128"/>
              </a:rPr>
              <a:t>53</a:t>
            </a:r>
            <a:r>
              <a:rPr kumimoji="1" lang="ja-JP" altLang="en-US" sz="4400" dirty="0" smtClean="0">
                <a:solidFill>
                  <a:schemeClr val="tx1"/>
                </a:solidFill>
                <a:latin typeface="メイリオ" panose="020B0604030504040204" pitchFamily="50" charset="-128"/>
                <a:ea typeface="メイリオ" panose="020B0604030504040204" pitchFamily="50" charset="-128"/>
              </a:rPr>
              <a:t>チーム</a:t>
            </a:r>
            <a:r>
              <a:rPr kumimoji="1" lang="en-US" altLang="ja-JP" sz="4400" dirty="0" smtClean="0">
                <a:solidFill>
                  <a:schemeClr val="tx1"/>
                </a:solidFill>
                <a:latin typeface="メイリオ" panose="020B0604030504040204" pitchFamily="50" charset="-128"/>
                <a:ea typeface="メイリオ" panose="020B0604030504040204" pitchFamily="50" charset="-128"/>
              </a:rPr>
              <a:t>62</a:t>
            </a:r>
            <a:r>
              <a:rPr kumimoji="1" lang="ja-JP" altLang="en-US" sz="4400" dirty="0" smtClean="0">
                <a:solidFill>
                  <a:schemeClr val="tx1"/>
                </a:solidFill>
                <a:latin typeface="メイリオ" panose="020B0604030504040204" pitchFamily="50" charset="-128"/>
                <a:ea typeface="メイリオ" panose="020B0604030504040204" pitchFamily="50" charset="-128"/>
              </a:rPr>
              <a:t>台参加</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66677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97768" y="0"/>
            <a:ext cx="10018713" cy="1752599"/>
          </a:xfrm>
        </p:spPr>
        <p:txBody>
          <a:bodyPr>
            <a:normAutofit/>
          </a:bodyPr>
          <a:lstStyle/>
          <a:p>
            <a:r>
              <a:rPr kumimoji="1" lang="ja-JP" altLang="en-US" sz="6600" dirty="0" smtClean="0">
                <a:latin typeface="メイリオ" panose="020B0604030504040204" pitchFamily="50" charset="-128"/>
                <a:ea typeface="メイリオ" panose="020B0604030504040204" pitchFamily="50" charset="-128"/>
              </a:rPr>
              <a:t>昨年度の</a:t>
            </a:r>
            <a:r>
              <a:rPr kumimoji="1" lang="ja-JP" altLang="en-US" sz="6600" b="1" dirty="0" smtClean="0">
                <a:latin typeface="メイリオ" panose="020B0604030504040204" pitchFamily="50" charset="-128"/>
                <a:ea typeface="メイリオ" panose="020B0604030504040204" pitchFamily="50" charset="-128"/>
              </a:rPr>
              <a:t>活動成果</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766942" y="1752599"/>
            <a:ext cx="8333021" cy="716280"/>
          </a:xfrm>
        </p:spPr>
        <p:txBody>
          <a:bodyPr>
            <a:noAutofit/>
          </a:bodyPr>
          <a:lstStyle/>
          <a:p>
            <a:r>
              <a:rPr kumimoji="1" lang="ja-JP" altLang="en-US" sz="4000" dirty="0" smtClean="0">
                <a:latin typeface="メイリオ" panose="020B0604030504040204" pitchFamily="50" charset="-128"/>
                <a:ea typeface="メイリオ" panose="020B0604030504040204" pitchFamily="50" charset="-128"/>
              </a:rPr>
              <a:t>つくばチャレンジ</a:t>
            </a:r>
            <a:r>
              <a:rPr kumimoji="1" lang="ja-JP" altLang="en-US" sz="4000" b="1" u="sng" dirty="0" smtClean="0">
                <a:latin typeface="メイリオ" panose="020B0604030504040204" pitchFamily="50" charset="-128"/>
                <a:ea typeface="メイリオ" panose="020B0604030504040204" pitchFamily="50" charset="-128"/>
              </a:rPr>
              <a:t>完走</a:t>
            </a:r>
            <a:r>
              <a:rPr kumimoji="1" lang="en-US" altLang="ja-JP" sz="4000" u="sng" dirty="0" smtClean="0">
                <a:latin typeface="メイリオ" panose="020B0604030504040204" pitchFamily="50" charset="-128"/>
                <a:ea typeface="メイリオ" panose="020B0604030504040204" pitchFamily="50" charset="-128"/>
              </a:rPr>
              <a:t>(2,177m)</a:t>
            </a:r>
          </a:p>
          <a:p>
            <a:pPr marL="914400" lvl="2" indent="0">
              <a:buNone/>
            </a:pPr>
            <a:r>
              <a:rPr kumimoji="1" lang="ja-JP" altLang="en-US" sz="3200" dirty="0" smtClean="0">
                <a:latin typeface="メイリオ" panose="020B0604030504040204" pitchFamily="50" charset="-128"/>
                <a:ea typeface="メイリオ" panose="020B0604030504040204" pitchFamily="50" charset="-128"/>
              </a:rPr>
              <a:t>　　</a:t>
            </a:r>
            <a:r>
              <a:rPr kumimoji="1" lang="en-US" altLang="ja-JP" sz="3200" b="1" dirty="0" smtClean="0">
                <a:latin typeface="メイリオ" panose="020B0604030504040204" pitchFamily="50" charset="-128"/>
                <a:ea typeface="メイリオ" panose="020B0604030504040204" pitchFamily="50" charset="-128"/>
              </a:rPr>
              <a:t>12</a:t>
            </a:r>
            <a:r>
              <a:rPr lang="ja-JP" altLang="en-US" sz="3200" dirty="0">
                <a:latin typeface="メイリオ" panose="020B0604030504040204" pitchFamily="50" charset="-128"/>
                <a:ea typeface="メイリオ" panose="020B0604030504040204" pitchFamily="50" charset="-128"/>
              </a:rPr>
              <a:t> </a:t>
            </a:r>
            <a:r>
              <a:rPr kumimoji="1" lang="en-US" altLang="ja-JP" sz="3200" dirty="0" smtClean="0">
                <a:latin typeface="メイリオ" panose="020B0604030504040204" pitchFamily="50" charset="-128"/>
                <a:ea typeface="メイリオ" panose="020B0604030504040204" pitchFamily="50" charset="-128"/>
              </a:rPr>
              <a:t>/62</a:t>
            </a:r>
            <a:r>
              <a:rPr kumimoji="1" lang="ja-JP" altLang="en-US" sz="3200" dirty="0" smtClean="0">
                <a:latin typeface="メイリオ" panose="020B0604030504040204" pitchFamily="50" charset="-128"/>
                <a:ea typeface="メイリオ" panose="020B0604030504040204" pitchFamily="50" charset="-128"/>
              </a:rPr>
              <a:t>台</a:t>
            </a: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solidFill>
                  <a:srgbClr val="C00000"/>
                </a:solidFill>
                <a:latin typeface="メイリオ" panose="020B0604030504040204" pitchFamily="50" charset="-128"/>
                <a:ea typeface="メイリオ" panose="020B0604030504040204" pitchFamily="50" charset="-128"/>
              </a:rPr>
              <a:t>上位</a:t>
            </a:r>
            <a:r>
              <a:rPr kumimoji="1" lang="ja-JP" altLang="en-US" sz="3200" dirty="0" smtClean="0">
                <a:solidFill>
                  <a:srgbClr val="C00000"/>
                </a:solidFill>
                <a:latin typeface="メイリオ" panose="020B0604030504040204" pitchFamily="50" charset="-128"/>
                <a:ea typeface="メイリオ" panose="020B0604030504040204" pitchFamily="50" charset="-128"/>
              </a:rPr>
              <a:t> </a:t>
            </a:r>
            <a:r>
              <a:rPr kumimoji="1" lang="en-US" altLang="ja-JP" sz="3200" b="1" dirty="0" smtClean="0">
                <a:solidFill>
                  <a:srgbClr val="C00000"/>
                </a:solidFill>
                <a:latin typeface="メイリオ" panose="020B0604030504040204" pitchFamily="50" charset="-128"/>
                <a:ea typeface="メイリオ" panose="020B0604030504040204" pitchFamily="50" charset="-128"/>
              </a:rPr>
              <a:t>20%</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の成績！！</a:t>
            </a:r>
            <a:endParaRPr kumimoji="1" lang="ja-JP" altLang="en-US" sz="3200" dirty="0">
              <a:latin typeface="メイリオ" panose="020B0604030504040204" pitchFamily="50" charset="-128"/>
              <a:ea typeface="メイリオ" panose="020B0604030504040204" pitchFamily="50" charset="-128"/>
            </a:endParaRPr>
          </a:p>
        </p:txBody>
      </p:sp>
      <p:pic>
        <p:nvPicPr>
          <p:cNvPr id="4" name="3t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55232" y="3505198"/>
            <a:ext cx="5010929"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4th-run">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45293" y="3505197"/>
            <a:ext cx="5010928"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0198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88" fill="hold"/>
                                        <p:tgtEl>
                                          <p:spTgt spid="4"/>
                                        </p:tgtEl>
                                      </p:cBhvr>
                                    </p:cmd>
                                  </p:childTnLst>
                                </p:cTn>
                              </p:par>
                              <p:par>
                                <p:cTn id="7" presetID="1" presetClass="mediacall" presetSubtype="0" fill="hold" nodeType="withEffect">
                                  <p:stCondLst>
                                    <p:cond delay="0"/>
                                  </p:stCondLst>
                                  <p:childTnLst>
                                    <p:cmd type="call" cmd="playFrom(0.0)">
                                      <p:cBhvr>
                                        <p:cTn id="8" dur="8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video>
              <p:cMediaNode vol="80000">
                <p:cTn id="10"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17714"/>
            <a:ext cx="10018713" cy="1752599"/>
          </a:xfrm>
        </p:spPr>
        <p:txBody>
          <a:bodyPr>
            <a:normAutofit/>
          </a:bodyPr>
          <a:lstStyle/>
          <a:p>
            <a:r>
              <a:rPr kumimoji="1" lang="ja-JP" altLang="en-US" sz="6600" b="1" dirty="0" smtClean="0">
                <a:latin typeface="メイリオ" panose="020B0604030504040204" pitchFamily="50" charset="-128"/>
                <a:ea typeface="メイリオ" panose="020B0604030504040204" pitchFamily="50" charset="-128"/>
              </a:rPr>
              <a:t>普段</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717573" y="2340427"/>
            <a:ext cx="10018713" cy="3124201"/>
          </a:xfrm>
        </p:spPr>
        <p:txBody>
          <a:bodyPr>
            <a:noAutofit/>
          </a:bodyPr>
          <a:lstStyle/>
          <a:p>
            <a:r>
              <a:rPr kumimoji="1" lang="ja-JP" altLang="en-US" sz="4000" b="1" dirty="0" smtClean="0">
                <a:latin typeface="メイリオ" panose="020B0604030504040204" pitchFamily="50" charset="-128"/>
                <a:ea typeface="メイリオ" panose="020B0604030504040204" pitchFamily="50" charset="-128"/>
              </a:rPr>
              <a:t>プロジェクト開発</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dirty="0" smtClean="0">
                <a:latin typeface="メイリオ" panose="020B0604030504040204" pitchFamily="50" charset="-128"/>
                <a:ea typeface="メイリオ" panose="020B0604030504040204" pitchFamily="50" charset="-128"/>
              </a:rPr>
              <a:t>各個人の</a:t>
            </a:r>
            <a:r>
              <a:rPr lang="ja-JP" altLang="en-US" sz="4000" b="1" dirty="0" smtClean="0">
                <a:latin typeface="メイリオ" panose="020B0604030504040204" pitchFamily="50" charset="-128"/>
                <a:ea typeface="メイリオ" panose="020B0604030504040204" pitchFamily="50" charset="-128"/>
              </a:rPr>
              <a:t>スキル</a:t>
            </a:r>
            <a:r>
              <a:rPr lang="ja-JP" altLang="en-US" sz="4000" b="1" dirty="0">
                <a:latin typeface="メイリオ" panose="020B0604030504040204" pitchFamily="50" charset="-128"/>
                <a:ea typeface="メイリオ" panose="020B0604030504040204" pitchFamily="50" charset="-128"/>
              </a:rPr>
              <a:t>磨き</a:t>
            </a:r>
            <a:endParaRPr kumimoji="1" lang="en-US" altLang="ja-JP" sz="4000" b="1" dirty="0" smtClean="0">
              <a:latin typeface="メイリオ" panose="020B0604030504040204" pitchFamily="50" charset="-128"/>
              <a:ea typeface="メイリオ" panose="020B0604030504040204" pitchFamily="50" charset="-128"/>
            </a:endParaRPr>
          </a:p>
          <a:p>
            <a:pPr marL="0" indent="0">
              <a:buNone/>
            </a:pPr>
            <a:endParaRPr kumimoji="1" lang="ja-JP" altLang="en-US" sz="4000" b="1" dirty="0">
              <a:latin typeface="メイリオ" panose="020B0604030504040204" pitchFamily="50" charset="-128"/>
              <a:ea typeface="メイリオ" panose="020B0604030504040204" pitchFamily="50" charset="-128"/>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7679" y="2596432"/>
            <a:ext cx="7222067" cy="5414107"/>
          </a:xfrm>
          <a:prstGeom prst="rect">
            <a:avLst/>
          </a:prstGeom>
        </p:spPr>
      </p:pic>
    </p:spTree>
    <p:extLst>
      <p:ext uri="{BB962C8B-B14F-4D97-AF65-F5344CB8AC3E}">
        <p14:creationId xmlns:p14="http://schemas.microsoft.com/office/powerpoint/2010/main" val="185840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170" y="1867949"/>
            <a:ext cx="7321085" cy="4990051"/>
          </a:xfrm>
          <a:prstGeom prst="rect">
            <a:avLst/>
          </a:prstGeom>
        </p:spPr>
      </p:pic>
      <p:sp>
        <p:nvSpPr>
          <p:cNvPr id="2" name="タイトル 1"/>
          <p:cNvSpPr>
            <a:spLocks noGrp="1"/>
          </p:cNvSpPr>
          <p:nvPr>
            <p:ph type="title"/>
          </p:nvPr>
        </p:nvSpPr>
        <p:spPr>
          <a:xfrm>
            <a:off x="0" y="0"/>
            <a:ext cx="10018713" cy="1752599"/>
          </a:xfrm>
        </p:spPr>
        <p:txBody>
          <a:bodyPr>
            <a:normAutofit/>
          </a:bodyPr>
          <a:lstStyle/>
          <a:p>
            <a:r>
              <a:rPr kumimoji="1" lang="ja-JP" altLang="en-US" sz="6000" b="1" dirty="0" smtClean="0">
                <a:latin typeface="メイリオ" panose="020B0604030504040204" pitchFamily="50" charset="-128"/>
                <a:ea typeface="メイリオ" panose="020B0604030504040204" pitchFamily="50" charset="-128"/>
              </a:rPr>
              <a:t>今年度</a:t>
            </a:r>
            <a:r>
              <a:rPr kumimoji="1" lang="ja-JP" altLang="en-US" sz="6000" dirty="0" smtClean="0">
                <a:latin typeface="メイリオ" panose="020B0604030504040204" pitchFamily="50" charset="-128"/>
                <a:ea typeface="メイリオ" panose="020B0604030504040204" pitchFamily="50" charset="-128"/>
              </a:rPr>
              <a:t>の活動予定</a:t>
            </a:r>
            <a:endParaRPr kumimoji="1" lang="ja-JP" altLang="en-US" sz="60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60448" y="1752599"/>
            <a:ext cx="10018713" cy="3124201"/>
          </a:xfrm>
        </p:spPr>
        <p:txBody>
          <a:bodyPr/>
          <a:lstStyle/>
          <a:p>
            <a:pPr>
              <a:buFont typeface="Wingdings" panose="05000000000000000000" pitchFamily="2" charset="2"/>
              <a:buChar char="Ø"/>
            </a:pPr>
            <a:r>
              <a:rPr kumimoji="1" lang="ja-JP" altLang="en-US" sz="4400" b="1" dirty="0" smtClean="0">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smtClean="0">
                <a:latin typeface="メイリオ" panose="020B0604030504040204" pitchFamily="50" charset="-128"/>
                <a:ea typeface="メイリオ" panose="020B0604030504040204" pitchFamily="50" charset="-128"/>
              </a:rPr>
              <a:t>案内ロボット</a:t>
            </a:r>
            <a:r>
              <a:rPr lang="ja-JP" altLang="en-US" sz="4400" dirty="0" smtClean="0">
                <a:latin typeface="メイリオ" panose="020B0604030504040204" pitchFamily="50" charset="-128"/>
                <a:ea typeface="メイリオ" panose="020B0604030504040204" pitchFamily="50" charset="-128"/>
              </a:rPr>
              <a:t>の開発</a:t>
            </a:r>
            <a:endParaRPr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a:latin typeface="メイリオ" panose="020B0604030504040204" pitchFamily="50" charset="-128"/>
                <a:ea typeface="メイリオ" panose="020B0604030504040204" pitchFamily="50" charset="-128"/>
              </a:rPr>
              <a:t>新人教育</a:t>
            </a:r>
            <a:endParaRPr lang="en-US" altLang="ja-JP" sz="4400" b="1"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9417447" y="2912535"/>
            <a:ext cx="1072753" cy="1608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7762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6395" y="1752599"/>
            <a:ext cx="11099576" cy="1055914"/>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プログ</a:t>
            </a:r>
            <a:r>
              <a:rPr kumimoji="1" lang="ja-JP" altLang="en-US" sz="3600" b="1" dirty="0" smtClean="0">
                <a:latin typeface="メイリオ" panose="020B0604030504040204" pitchFamily="50" charset="-128"/>
                <a:ea typeface="メイリオ" panose="020B0604030504040204" pitchFamily="50" charset="-128"/>
              </a:rPr>
              <a:t>ラミング</a:t>
            </a:r>
            <a:r>
              <a:rPr lang="ja-JP" altLang="en-US" sz="3600" dirty="0" smtClean="0">
                <a:latin typeface="メイリオ" panose="020B0604030504040204" pitchFamily="50" charset="-128"/>
                <a:ea typeface="メイリオ" panose="020B0604030504040204" pitchFamily="50" charset="-128"/>
              </a:rPr>
              <a:t>に</a:t>
            </a:r>
            <a:r>
              <a:rPr lang="ja-JP" altLang="en-US" sz="3600" dirty="0">
                <a:latin typeface="メイリオ" panose="020B0604030504040204" pitchFamily="50" charset="-128"/>
                <a:ea typeface="メイリオ" panose="020B0604030504040204" pitchFamily="50" charset="-128"/>
              </a:rPr>
              <a:t>慣れる</a:t>
            </a:r>
            <a:endParaRPr kumimoji="1" lang="en-US" altLang="ja-JP" sz="3600" dirty="0" smtClean="0">
              <a:latin typeface="メイリオ" panose="020B0604030504040204" pitchFamily="50" charset="-128"/>
              <a:ea typeface="メイリオ" panose="020B0604030504040204" pitchFamily="50" charset="-128"/>
            </a:endParaRPr>
          </a:p>
          <a:p>
            <a:pPr marL="0" indent="0">
              <a:buNone/>
            </a:pPr>
            <a:r>
              <a:rPr lang="en-US" altLang="ja-JP" sz="2800" dirty="0">
                <a:latin typeface="メイリオ" panose="020B0604030504040204" pitchFamily="50" charset="-128"/>
                <a:ea typeface="メイリオ" panose="020B0604030504040204" pitchFamily="50" charset="-128"/>
              </a:rPr>
              <a:t>	</a:t>
            </a:r>
            <a:r>
              <a:rPr lang="en-US" altLang="ja-JP" sz="2800" dirty="0" smtClean="0">
                <a:latin typeface="メイリオ" panose="020B0604030504040204" pitchFamily="50" charset="-128"/>
                <a:ea typeface="メイリオ" panose="020B0604030504040204" pitchFamily="50" charset="-128"/>
              </a:rPr>
              <a:t>ex) </a:t>
            </a:r>
            <a:r>
              <a:rPr lang="ja-JP" altLang="en-US" sz="2800" dirty="0" smtClean="0">
                <a:latin typeface="メイリオ" panose="020B0604030504040204" pitchFamily="50" charset="-128"/>
                <a:ea typeface="メイリオ" panose="020B0604030504040204" pitchFamily="50" charset="-128"/>
              </a:rPr>
              <a:t>ライントレース、じゃんけんゲーム</a:t>
            </a:r>
            <a:endParaRPr lang="en-US" altLang="ja-JP" sz="28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2590800" y="2969548"/>
            <a:ext cx="8415867" cy="3744519"/>
          </a:xfrm>
          <a:prstGeom prst="rect">
            <a:avLst/>
          </a:prstGeom>
        </p:spPr>
      </p:pic>
    </p:spTree>
    <p:extLst>
      <p:ext uri="{BB962C8B-B14F-4D97-AF65-F5344CB8AC3E}">
        <p14:creationId xmlns:p14="http://schemas.microsoft.com/office/powerpoint/2010/main" val="2690250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629726" y="1386839"/>
            <a:ext cx="11099576" cy="1733247"/>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ハードウェア</a:t>
            </a:r>
            <a:r>
              <a:rPr lang="ja-JP" altLang="en-US" sz="3600" dirty="0" smtClean="0">
                <a:latin typeface="メイリオ" panose="020B0604030504040204" pitchFamily="50" charset="-128"/>
                <a:ea typeface="メイリオ" panose="020B0604030504040204" pitchFamily="50" charset="-128"/>
              </a:rPr>
              <a:t>開発学習</a:t>
            </a:r>
            <a:endParaRPr lang="en-US" altLang="ja-JP" sz="36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655" y="1245413"/>
            <a:ext cx="4601497" cy="3449566"/>
          </a:xfrm>
          <a:prstGeom prst="rect">
            <a:avLst/>
          </a:prstGeom>
        </p:spPr>
      </p:pic>
      <p:sp>
        <p:nvSpPr>
          <p:cNvPr id="6" name="コンテンツ プレースホルダー 2"/>
          <p:cNvSpPr txBox="1">
            <a:spLocks/>
          </p:cNvSpPr>
          <p:nvPr/>
        </p:nvSpPr>
        <p:spPr>
          <a:xfrm>
            <a:off x="2629726" y="4714700"/>
            <a:ext cx="11099576" cy="1733247"/>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r>
              <a:rPr lang="ja-JP" altLang="en-US" sz="3600" b="1" dirty="0" smtClean="0">
                <a:latin typeface="メイリオ" panose="020B0604030504040204" pitchFamily="50" charset="-128"/>
                <a:ea typeface="メイリオ" panose="020B0604030504040204" pitchFamily="50" charset="-128"/>
              </a:rPr>
              <a:t>正規のプロジェクト</a:t>
            </a:r>
            <a:r>
              <a:rPr lang="ja-JP" altLang="en-US" sz="3600" dirty="0" smtClean="0">
                <a:latin typeface="メイリオ" panose="020B0604030504040204" pitchFamily="50" charset="-128"/>
                <a:ea typeface="メイリオ" panose="020B0604030504040204" pitchFamily="50" charset="-128"/>
              </a:rPr>
              <a:t>への参加</a:t>
            </a:r>
            <a:endParaRPr lang="en-US" altLang="ja-JP" sz="3600" dirty="0" smtClean="0">
              <a:latin typeface="メイリオ" panose="020B0604030504040204" pitchFamily="50" charset="-128"/>
              <a:ea typeface="メイリオ" panose="020B0604030504040204" pitchFamily="50" charset="-128"/>
            </a:endParaRPr>
          </a:p>
        </p:txBody>
      </p:sp>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4981" y="2311961"/>
            <a:ext cx="4091371" cy="3104279"/>
          </a:xfrm>
          <a:prstGeom prst="rect">
            <a:avLst/>
          </a:prstGeom>
          <a:noFill/>
          <a:effectLst>
            <a:outerShdw blurRad="50800" dist="50800" dir="5400000" algn="ctr" rotWithShape="0">
              <a:schemeClr val="bg1">
                <a:alpha val="69000"/>
              </a:schemeClr>
            </a:outerShdw>
          </a:effectLst>
        </p:spPr>
      </p:pic>
    </p:spTree>
    <p:extLst>
      <p:ext uri="{BB962C8B-B14F-4D97-AF65-F5344CB8AC3E}">
        <p14:creationId xmlns:p14="http://schemas.microsoft.com/office/powerpoint/2010/main" val="166857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5558" y="0"/>
            <a:ext cx="10018713" cy="1752599"/>
          </a:xfrm>
        </p:spPr>
        <p:txBody>
          <a:bodyPr>
            <a:normAutofit/>
          </a:bodyPr>
          <a:lstStyle/>
          <a:p>
            <a:r>
              <a:rPr lang="en-US" altLang="ja-JP" sz="6600" dirty="0" smtClean="0">
                <a:latin typeface="Segoe UI" panose="020B0502040204020203" pitchFamily="34" charset="0"/>
                <a:cs typeface="Segoe UI" panose="020B0502040204020203" pitchFamily="34" charset="0"/>
              </a:rPr>
              <a:t>CIR-KIT</a:t>
            </a:r>
            <a:r>
              <a:rPr lang="ja-JP" altLang="en-US" sz="6600" dirty="0" smtClean="0">
                <a:latin typeface="メイリオ" panose="020B0604030504040204" pitchFamily="50" charset="-128"/>
                <a:ea typeface="メイリオ" panose="020B0604030504040204" pitchFamily="50" charset="-128"/>
              </a:rPr>
              <a:t>の</a:t>
            </a:r>
            <a:r>
              <a:rPr lang="ja-JP" altLang="en-US" sz="6600" b="1" dirty="0" smtClean="0">
                <a:latin typeface="メイリオ" panose="020B0604030504040204" pitchFamily="50" charset="-128"/>
                <a:ea typeface="メイリオ" panose="020B0604030504040204" pitchFamily="50" charset="-128"/>
              </a:rPr>
              <a:t>特長</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7879" y="2794815"/>
            <a:ext cx="10018713" cy="3124201"/>
          </a:xfrm>
        </p:spPr>
        <p:txBody>
          <a:bodyPr>
            <a:noAutofit/>
          </a:body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ハードウェア、ソフトウェア</a:t>
            </a:r>
            <a:r>
              <a:rPr lang="ja-JP" altLang="en-US" sz="3600" b="1" dirty="0">
                <a:latin typeface="メイリオ" panose="020B0604030504040204" pitchFamily="50" charset="-128"/>
                <a:ea typeface="メイリオ" panose="020B0604030504040204" pitchFamily="50" charset="-128"/>
              </a:rPr>
              <a:t>どちら</a:t>
            </a:r>
            <a:r>
              <a:rPr lang="ja-JP" altLang="en-US" sz="3600" b="1" dirty="0" smtClean="0">
                <a:latin typeface="メイリオ" panose="020B0604030504040204" pitchFamily="50" charset="-128"/>
                <a:ea typeface="メイリオ" panose="020B0604030504040204" pitchFamily="50" charset="-128"/>
              </a:rPr>
              <a:t>もできる</a:t>
            </a:r>
            <a:endParaRPr lang="en-US" altLang="ja-JP" sz="3600" dirty="0" smtClean="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dirty="0" smtClean="0">
                <a:latin typeface="メイリオ" panose="020B0604030504040204" pitchFamily="50" charset="-128"/>
                <a:ea typeface="メイリオ" panose="020B0604030504040204" pitchFamily="50" charset="-128"/>
              </a:rPr>
              <a:t>特に</a:t>
            </a:r>
            <a:r>
              <a:rPr kumimoji="1" lang="ja-JP" altLang="en-US" sz="3600" b="1" dirty="0" smtClean="0">
                <a:latin typeface="メイリオ" panose="020B0604030504040204" pitchFamily="50" charset="-128"/>
                <a:ea typeface="メイリオ" panose="020B0604030504040204" pitchFamily="50" charset="-128"/>
              </a:rPr>
              <a:t>ソフトウェアに強い</a:t>
            </a:r>
            <a:r>
              <a:rPr kumimoji="1" lang="ja-JP" altLang="en-US" sz="3600" dirty="0" smtClean="0">
                <a:latin typeface="メイリオ" panose="020B0604030504040204" pitchFamily="50" charset="-128"/>
                <a:ea typeface="メイリオ" panose="020B0604030504040204" pitchFamily="50" charset="-128"/>
              </a:rPr>
              <a:t>！</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lang="ja-JP" altLang="en-US" sz="3600" dirty="0" smtClean="0">
                <a:latin typeface="メイリオ" panose="020B0604030504040204" pitchFamily="50" charset="-128"/>
                <a:ea typeface="メイリオ" panose="020B0604030504040204" pitchFamily="50" charset="-128"/>
              </a:rPr>
              <a:t>情報系の</a:t>
            </a:r>
            <a:r>
              <a:rPr lang="ja-JP" altLang="en-US" sz="3600" dirty="0">
                <a:latin typeface="メイリオ" panose="020B0604030504040204" pitchFamily="50" charset="-128"/>
                <a:ea typeface="メイリオ" panose="020B0604030504040204" pitchFamily="50" charset="-128"/>
              </a:rPr>
              <a:t>授業で</a:t>
            </a:r>
            <a:r>
              <a:rPr lang="ja-JP" altLang="en-US" sz="3600" b="1" u="sng" dirty="0">
                <a:solidFill>
                  <a:srgbClr val="C00000"/>
                </a:solidFill>
                <a:latin typeface="メイリオ" panose="020B0604030504040204" pitchFamily="50" charset="-128"/>
                <a:ea typeface="メイリオ" panose="020B0604030504040204" pitchFamily="50" charset="-128"/>
              </a:rPr>
              <a:t>無双</a:t>
            </a:r>
            <a:r>
              <a:rPr lang="ja-JP" altLang="en-US" sz="3600" dirty="0">
                <a:latin typeface="メイリオ" panose="020B0604030504040204" pitchFamily="50" charset="-128"/>
                <a:ea typeface="メイリオ" panose="020B0604030504040204" pitchFamily="50" charset="-128"/>
              </a:rPr>
              <a:t>できる！！</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b="1" u="sng" dirty="0" smtClean="0">
                <a:latin typeface="メイリオ" panose="020B0604030504040204" pitchFamily="50" charset="-128"/>
                <a:ea typeface="メイリオ" panose="020B0604030504040204" pitchFamily="50" charset="-128"/>
              </a:rPr>
              <a:t>女性</a:t>
            </a:r>
            <a:r>
              <a:rPr kumimoji="1" lang="ja-JP" altLang="en-US" sz="3600" dirty="0" smtClean="0">
                <a:latin typeface="メイリオ" panose="020B0604030504040204" pitchFamily="50" charset="-128"/>
                <a:ea typeface="メイリオ" panose="020B0604030504040204" pitchFamily="50" charset="-128"/>
              </a:rPr>
              <a:t>部員も！！！</a:t>
            </a:r>
            <a:endParaRPr kumimoji="1" lang="en-US" altLang="ja-JP" sz="3600" dirty="0" smtClean="0">
              <a:latin typeface="メイリオ" panose="020B0604030504040204" pitchFamily="50" charset="-128"/>
              <a:ea typeface="メイリオ" panose="020B0604030504040204" pitchFamily="50" charset="-128"/>
            </a:endParaRPr>
          </a:p>
        </p:txBody>
      </p:sp>
      <p:sp>
        <p:nvSpPr>
          <p:cNvPr id="6" name="コンテンツ プレースホルダー 2"/>
          <p:cNvSpPr txBox="1">
            <a:spLocks/>
          </p:cNvSpPr>
          <p:nvPr/>
        </p:nvSpPr>
        <p:spPr>
          <a:xfrm>
            <a:off x="2207879" y="2022020"/>
            <a:ext cx="5052346" cy="960814"/>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充実</a:t>
            </a:r>
            <a:r>
              <a:rPr lang="ja-JP" altLang="en-US" sz="3600" dirty="0" smtClean="0">
                <a:latin typeface="メイリオ" panose="020B0604030504040204" pitchFamily="50" charset="-128"/>
                <a:ea typeface="メイリオ" panose="020B0604030504040204" pitchFamily="50" charset="-128"/>
              </a:rPr>
              <a:t>した</a:t>
            </a:r>
            <a:r>
              <a:rPr lang="ja-JP" altLang="en-US" sz="3600" b="1" dirty="0" smtClean="0">
                <a:latin typeface="メイリオ" panose="020B0604030504040204" pitchFamily="50" charset="-128"/>
                <a:ea typeface="メイリオ" panose="020B0604030504040204" pitchFamily="50" charset="-128"/>
              </a:rPr>
              <a:t>教育制度</a:t>
            </a:r>
            <a:r>
              <a:rPr lang="ja-JP" altLang="en-US" sz="3600" dirty="0" smtClean="0">
                <a:latin typeface="メイリオ" panose="020B0604030504040204" pitchFamily="50" charset="-128"/>
                <a:ea typeface="メイリオ" panose="020B0604030504040204" pitchFamily="50" charset="-128"/>
              </a:rPr>
              <a:t>！</a:t>
            </a:r>
            <a:endParaRPr lang="en-US" altLang="ja-JP" sz="36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6907876" y="2210040"/>
            <a:ext cx="428835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u="sng" dirty="0" smtClean="0">
                <a:latin typeface="メイリオ" panose="020B0604030504040204" pitchFamily="50" charset="-128"/>
                <a:ea typeface="メイリオ" panose="020B0604030504040204" pitchFamily="50" charset="-128"/>
              </a:rPr>
              <a:t>初心者でも</a:t>
            </a:r>
            <a:r>
              <a:rPr kumimoji="1" lang="ja-JP" altLang="en-US" sz="3200" b="1" u="sng" dirty="0" smtClean="0">
                <a:latin typeface="メイリオ" panose="020B0604030504040204" pitchFamily="50" charset="-128"/>
                <a:ea typeface="メイリオ" panose="020B0604030504040204" pitchFamily="50" charset="-128"/>
              </a:rPr>
              <a:t>安心</a:t>
            </a:r>
            <a:r>
              <a:rPr kumimoji="1" lang="ja-JP" altLang="en-US" sz="3200" u="sng" dirty="0" smtClean="0">
                <a:latin typeface="メイリオ" panose="020B0604030504040204" pitchFamily="50" charset="-128"/>
                <a:ea typeface="メイリオ" panose="020B0604030504040204" pitchFamily="50" charset="-128"/>
              </a:rPr>
              <a:t>！</a:t>
            </a:r>
            <a:endParaRPr kumimoji="1" lang="ja-JP" altLang="en-US" sz="32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4741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視差">
  <a:themeElements>
    <a:clrScheme name="視差">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視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視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視差</Template>
  <TotalTime>1097</TotalTime>
  <Words>725</Words>
  <Application>Microsoft Office PowerPoint</Application>
  <PresentationFormat>ワイド画面</PresentationFormat>
  <Paragraphs>111</Paragraphs>
  <Slides>10</Slides>
  <Notes>10</Notes>
  <HiddenSlides>0</HiddenSlides>
  <MMClips>2</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10</vt:i4>
      </vt:variant>
    </vt:vector>
  </HeadingPairs>
  <TitlesOfParts>
    <vt:vector size="20" baseType="lpstr">
      <vt:lpstr>HGｺﾞｼｯｸM</vt:lpstr>
      <vt:lpstr>メイリオ</vt:lpstr>
      <vt:lpstr>游ゴシック</vt:lpstr>
      <vt:lpstr>Agency FB</vt:lpstr>
      <vt:lpstr>Arial</vt:lpstr>
      <vt:lpstr>Corbel</vt:lpstr>
      <vt:lpstr>Courier New</vt:lpstr>
      <vt:lpstr>Segoe UI</vt:lpstr>
      <vt:lpstr>Wingdings</vt:lpstr>
      <vt:lpstr>視差</vt:lpstr>
      <vt:lpstr>CIR-KIT</vt:lpstr>
      <vt:lpstr>CIR-KITとは</vt:lpstr>
      <vt:lpstr>CIR-KITの活動目標</vt:lpstr>
      <vt:lpstr>昨年度の活動成果</vt:lpstr>
      <vt:lpstr>普段の活動内容</vt:lpstr>
      <vt:lpstr>今年度の活動予定</vt:lpstr>
      <vt:lpstr>一年生の活動内容</vt:lpstr>
      <vt:lpstr>一年生の活動内容</vt:lpstr>
      <vt:lpstr>CIR-KITの特長</vt:lpstr>
      <vt:lpstr>CAUTION!!!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bata</dc:creator>
  <cp:lastModifiedBy>bata</cp:lastModifiedBy>
  <cp:revision>79</cp:revision>
  <dcterms:created xsi:type="dcterms:W3CDTF">2017-03-31T23:05:11Z</dcterms:created>
  <dcterms:modified xsi:type="dcterms:W3CDTF">2017-04-03T07:57:14Z</dcterms:modified>
</cp:coreProperties>
</file>

<file path=docProps/thumbnail.jpeg>
</file>